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6" r:id="rId3"/>
    <p:sldId id="271" r:id="rId4"/>
    <p:sldId id="267" r:id="rId5"/>
    <p:sldId id="286" r:id="rId6"/>
    <p:sldId id="282" r:id="rId7"/>
    <p:sldId id="275" r:id="rId8"/>
    <p:sldId id="287" r:id="rId9"/>
    <p:sldId id="277" r:id="rId10"/>
    <p:sldId id="283" r:id="rId11"/>
    <p:sldId id="279" r:id="rId12"/>
    <p:sldId id="280"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2" d="100"/>
          <a:sy n="92" d="100"/>
        </p:scale>
        <p:origin x="-133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2133616-8051-4F4A-BB84-6BA538B32B49}" type="datetimeFigureOut">
              <a:rPr lang="en-US" smtClean="0"/>
              <a:t>10/21/2016</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5CC3B58-326A-4980-B3DC-8B81CA95DEFD}" type="slidenum">
              <a:rPr lang="en-US" smtClean="0"/>
              <a:t>‹#›</a:t>
            </a:fld>
            <a:endParaRPr lang="en-US"/>
          </a:p>
        </p:txBody>
      </p:sp>
    </p:spTree>
    <p:extLst>
      <p:ext uri="{BB962C8B-B14F-4D97-AF65-F5344CB8AC3E}">
        <p14:creationId xmlns:p14="http://schemas.microsoft.com/office/powerpoint/2010/main" val="4170074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 am going to talk about the City of Toronto</a:t>
            </a:r>
            <a:r>
              <a:rPr lang="en-US" baseline="0" dirty="0" smtClean="0"/>
              <a:t> budget, why it matters for communities, how the process works, what we know so far about the 2017 city budget, and most importantly, how you can get involved.</a:t>
            </a:r>
          </a:p>
          <a:p>
            <a:endParaRPr lang="en-US" baseline="0" dirty="0" smtClean="0"/>
          </a:p>
          <a:p>
            <a:r>
              <a:rPr lang="en-US" baseline="0" dirty="0" smtClean="0"/>
              <a:t>The City of Toronto budget is arguably the most important set of decisions that Toronto City Council makes each year. Council makes decisions about what services will be a priority and which ones will be cut. Each year, thousands of residents and sometimes tens of thousands get involved in the budget process because they know how these decisions affect them, their families and their communities.</a:t>
            </a:r>
          </a:p>
        </p:txBody>
      </p:sp>
      <p:sp>
        <p:nvSpPr>
          <p:cNvPr id="4" name="Slide Number Placeholder 3"/>
          <p:cNvSpPr>
            <a:spLocks noGrp="1"/>
          </p:cNvSpPr>
          <p:nvPr>
            <p:ph type="sldNum" sz="quarter" idx="10"/>
          </p:nvPr>
        </p:nvSpPr>
        <p:spPr/>
        <p:txBody>
          <a:bodyPr/>
          <a:lstStyle/>
          <a:p>
            <a:fld id="{D5CC3B58-326A-4980-B3DC-8B81CA95DEFD}" type="slidenum">
              <a:rPr lang="en-US" smtClean="0"/>
              <a:t>1</a:t>
            </a:fld>
            <a:endParaRPr lang="en-US"/>
          </a:p>
        </p:txBody>
      </p:sp>
    </p:spTree>
    <p:extLst>
      <p:ext uri="{BB962C8B-B14F-4D97-AF65-F5344CB8AC3E}">
        <p14:creationId xmlns:p14="http://schemas.microsoft.com/office/powerpoint/2010/main" val="15173613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provides an</a:t>
            </a:r>
            <a:r>
              <a:rPr lang="en-US" baseline="0" dirty="0" smtClean="0"/>
              <a:t> example of what service cuts could mean … in this example for recreation users. We don’t know what recommendations will be included in the budget and won’t know until Dec 2. These are some of the possibilities – higher user fees, decreased recreation services.</a:t>
            </a:r>
            <a:endParaRPr lang="en-US" dirty="0"/>
          </a:p>
        </p:txBody>
      </p:sp>
      <p:sp>
        <p:nvSpPr>
          <p:cNvPr id="4" name="Slide Number Placeholder 3"/>
          <p:cNvSpPr>
            <a:spLocks noGrp="1"/>
          </p:cNvSpPr>
          <p:nvPr>
            <p:ph type="sldNum" sz="quarter" idx="10"/>
          </p:nvPr>
        </p:nvSpPr>
        <p:spPr/>
        <p:txBody>
          <a:bodyPr/>
          <a:lstStyle/>
          <a:p>
            <a:fld id="{D5CC3B58-326A-4980-B3DC-8B81CA95DEFD}" type="slidenum">
              <a:rPr lang="en-US" smtClean="0"/>
              <a:t>10</a:t>
            </a:fld>
            <a:endParaRPr lang="en-US"/>
          </a:p>
        </p:txBody>
      </p:sp>
    </p:spTree>
    <p:extLst>
      <p:ext uri="{BB962C8B-B14F-4D97-AF65-F5344CB8AC3E}">
        <p14:creationId xmlns:p14="http://schemas.microsoft.com/office/powerpoint/2010/main" val="1759603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that was a lot of bad news. The good news is that we could have a very different budget that supports strong public and community services, that moves us forward on the poverty reduction strategy and other important city plans and strategies. City staff and community organizations have looked at the revenue tools available to the city to pay for important programs and services. There are several possibilities. On December 1, that discussion will continue at the Mayor’s Executive Committee. Even with realistic property tax increases, we will need new revenues to deliver on the city’s plans and strategies for creating a better city.</a:t>
            </a:r>
          </a:p>
          <a:p>
            <a:endParaRPr lang="en-US" dirty="0"/>
          </a:p>
        </p:txBody>
      </p:sp>
      <p:sp>
        <p:nvSpPr>
          <p:cNvPr id="4" name="Slide Number Placeholder 3"/>
          <p:cNvSpPr>
            <a:spLocks noGrp="1"/>
          </p:cNvSpPr>
          <p:nvPr>
            <p:ph type="sldNum" sz="quarter" idx="10"/>
          </p:nvPr>
        </p:nvSpPr>
        <p:spPr/>
        <p:txBody>
          <a:bodyPr/>
          <a:lstStyle/>
          <a:p>
            <a:fld id="{D5CC3B58-326A-4980-B3DC-8B81CA95DEFD}" type="slidenum">
              <a:rPr lang="en-US" smtClean="0"/>
              <a:t>11</a:t>
            </a:fld>
            <a:endParaRPr lang="en-US"/>
          </a:p>
        </p:txBody>
      </p:sp>
    </p:spTree>
    <p:extLst>
      <p:ext uri="{BB962C8B-B14F-4D97-AF65-F5344CB8AC3E}">
        <p14:creationId xmlns:p14="http://schemas.microsoft.com/office/powerpoint/2010/main" val="2182657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lots</a:t>
            </a:r>
            <a:r>
              <a:rPr lang="en-US" baseline="0" dirty="0" smtClean="0"/>
              <a:t> of options to get involved. Call or email us, and stay informed on the budget.</a:t>
            </a:r>
            <a:endParaRPr lang="en-US" dirty="0"/>
          </a:p>
        </p:txBody>
      </p:sp>
      <p:sp>
        <p:nvSpPr>
          <p:cNvPr id="4" name="Slide Number Placeholder 3"/>
          <p:cNvSpPr>
            <a:spLocks noGrp="1"/>
          </p:cNvSpPr>
          <p:nvPr>
            <p:ph type="sldNum" sz="quarter" idx="10"/>
          </p:nvPr>
        </p:nvSpPr>
        <p:spPr/>
        <p:txBody>
          <a:bodyPr/>
          <a:lstStyle/>
          <a:p>
            <a:fld id="{D5CC3B58-326A-4980-B3DC-8B81CA95DEFD}" type="slidenum">
              <a:rPr lang="en-US" smtClean="0"/>
              <a:t>12</a:t>
            </a:fld>
            <a:endParaRPr lang="en-US"/>
          </a:p>
        </p:txBody>
      </p:sp>
    </p:spTree>
    <p:extLst>
      <p:ext uri="{BB962C8B-B14F-4D97-AF65-F5344CB8AC3E}">
        <p14:creationId xmlns:p14="http://schemas.microsoft.com/office/powerpoint/2010/main" val="3482220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does the City budget matter? It’s the place where Toronto City Council decides</a:t>
            </a:r>
            <a:r>
              <a:rPr lang="en-US" baseline="0" dirty="0" smtClean="0"/>
              <a:t> the priorities for the city, whether its investments or cutbacks in library services or recreation programs, whether Council is going to make your daily transit commute any better or not; they make decisions about what kind of city we want to be, do we want to be a fair and compassionate city where we provide the supports for people who are struggling, and do we invest in the programs that safeguard lives, and get to the heart of the problem to address ongoing crises in our city, like the crisis of homelessness. </a:t>
            </a:r>
            <a:endParaRPr lang="en-US" dirty="0"/>
          </a:p>
        </p:txBody>
      </p:sp>
      <p:sp>
        <p:nvSpPr>
          <p:cNvPr id="4" name="Slide Number Placeholder 3"/>
          <p:cNvSpPr>
            <a:spLocks noGrp="1"/>
          </p:cNvSpPr>
          <p:nvPr>
            <p:ph type="sldNum" sz="quarter" idx="10"/>
          </p:nvPr>
        </p:nvSpPr>
        <p:spPr/>
        <p:txBody>
          <a:bodyPr/>
          <a:lstStyle/>
          <a:p>
            <a:fld id="{D5CC3B58-326A-4980-B3DC-8B81CA95DEFD}" type="slidenum">
              <a:rPr lang="en-US" smtClean="0"/>
              <a:t>2</a:t>
            </a:fld>
            <a:endParaRPr lang="en-US"/>
          </a:p>
        </p:txBody>
      </p:sp>
    </p:spTree>
    <p:extLst>
      <p:ext uri="{BB962C8B-B14F-4D97-AF65-F5344CB8AC3E}">
        <p14:creationId xmlns:p14="http://schemas.microsoft.com/office/powerpoint/2010/main" val="152947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graph</a:t>
            </a:r>
            <a:r>
              <a:rPr lang="en-US" baseline="0" dirty="0" smtClean="0"/>
              <a:t> shows where the city’s operating budget money comes from based on the 2016 city budget. It was a 10 billion budget, and as you can see 39% comes from property taxes, so property taxes are a large portion of the funding but it’s not all paid for by property taxes. Then provincial grants and subsidies at 19%. This provincial funding pays for many cost-shared programs in public health and social services. Both the province and City of Toronto contribute to the funding of these services. Then we’ve got 12% of revenues coming from the TTC </a:t>
            </a:r>
            <a:r>
              <a:rPr lang="en-US" baseline="0" dirty="0" err="1" smtClean="0"/>
              <a:t>farebox</a:t>
            </a:r>
            <a:r>
              <a:rPr lang="en-US" baseline="0" dirty="0" smtClean="0"/>
              <a:t>. The rest are small bits and pieces from other sources but all are important. The Municipal Land Transfer Tax from the sale of homes at 5% of revenues is a small but indispensable amount. We would have seen a great deal of cuts if the city hadn’t instituted and maintained the MLTT. One problem with the MLTT is that the amount we raise depends on the real estate market. We have had many years of hot markets but when things soften, we won’t bring in as much from MLTT.  Our over-reliance on the MLTT is another reason why we do need additional revenue tools to fund our city services.</a:t>
            </a:r>
            <a:endParaRPr lang="en-US" dirty="0"/>
          </a:p>
        </p:txBody>
      </p:sp>
      <p:sp>
        <p:nvSpPr>
          <p:cNvPr id="4" name="Slide Number Placeholder 3"/>
          <p:cNvSpPr>
            <a:spLocks noGrp="1"/>
          </p:cNvSpPr>
          <p:nvPr>
            <p:ph type="sldNum" sz="quarter" idx="10"/>
          </p:nvPr>
        </p:nvSpPr>
        <p:spPr/>
        <p:txBody>
          <a:bodyPr/>
          <a:lstStyle/>
          <a:p>
            <a:fld id="{D5CC3B58-326A-4980-B3DC-8B81CA95DEFD}" type="slidenum">
              <a:rPr lang="en-US" smtClean="0"/>
              <a:t>3</a:t>
            </a:fld>
            <a:endParaRPr lang="en-US"/>
          </a:p>
        </p:txBody>
      </p:sp>
    </p:spTree>
    <p:extLst>
      <p:ext uri="{BB962C8B-B14F-4D97-AF65-F5344CB8AC3E}">
        <p14:creationId xmlns:p14="http://schemas.microsoft.com/office/powerpoint/2010/main" val="2676298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I’d like to walk you</a:t>
            </a:r>
            <a:r>
              <a:rPr lang="en-US" baseline="0" dirty="0" smtClean="0"/>
              <a:t> through the budget process and talk about some key dates and opportunities for participating. In the Summer, the mayor and city council voted on setting some directions for the budget and I’ll talk about those directions in a moment. Then the City staff took those directions and behind the scenes started working on their budgets.</a:t>
            </a:r>
          </a:p>
          <a:p>
            <a:r>
              <a:rPr lang="en-US" baseline="0" dirty="0" smtClean="0"/>
              <a:t>On December 1 the Mayor’s executive committee meets to talk about the long-term fiscal plan and options for how to pay for city assets and services; they’ll talk about revenue tools and possible asset sales as well. People can sign up to speak to the committee on that issue. They will have deputations.</a:t>
            </a:r>
          </a:p>
          <a:p>
            <a:endParaRPr lang="en-US" baseline="0" dirty="0" smtClean="0"/>
          </a:p>
          <a:p>
            <a:r>
              <a:rPr lang="en-US" baseline="0" dirty="0" smtClean="0"/>
              <a:t>Then on December 2 the staff recommended draft budget is launched. In mid-December, Social Planning Toronto will host 4 budget forums to help the community understand what’s in the staff recommended draft budget and how they can get involved in the budget process. Between December and February, many </a:t>
            </a:r>
            <a:r>
              <a:rPr lang="en-US" baseline="0" dirty="0" err="1" smtClean="0"/>
              <a:t>councillors</a:t>
            </a:r>
            <a:r>
              <a:rPr lang="en-US" baseline="0" dirty="0" smtClean="0"/>
              <a:t> will host budget town halls which is a great way to find out more and give your input directly to the </a:t>
            </a:r>
            <a:r>
              <a:rPr lang="en-US" baseline="0" dirty="0" err="1" smtClean="0"/>
              <a:t>councillor</a:t>
            </a:r>
            <a:r>
              <a:rPr lang="en-US" baseline="0" dirty="0" smtClean="0"/>
              <a:t>. In late December, the budget committee begins its review of the budget. Then on January 5, 9 and 10 the budget committee will have deputations where members of the community can provide their input directly to the budget committee. On January 12 and 24, the budget committee will finish its work, making recommendations for the 2017 city budget. The budget then goes to the Mayor’s executive committee to review and make its own recommendations. Finally on February 15 and 16, the budget is voted on by all of city council and these are the final decisions.</a:t>
            </a:r>
          </a:p>
          <a:p>
            <a:endParaRPr lang="en-US" baseline="0" dirty="0" smtClean="0"/>
          </a:p>
          <a:p>
            <a:r>
              <a:rPr lang="en-US" baseline="0" dirty="0" smtClean="0"/>
              <a:t>Throughout the budget process, there are opportunities to speak, to ask question, to have your voice heard. We have seen that when communities come together they can have an important impact. Five years ago, we saw tens of millions of services saved because community members didn’t like what they saw in the budget, and council heard very strongly people’s positions. In the end, many services were saved, and it would not have happened if the community had not have gotten involved.</a:t>
            </a:r>
            <a:endParaRPr lang="en-US" dirty="0"/>
          </a:p>
        </p:txBody>
      </p:sp>
      <p:sp>
        <p:nvSpPr>
          <p:cNvPr id="4" name="Slide Number Placeholder 3"/>
          <p:cNvSpPr>
            <a:spLocks noGrp="1"/>
          </p:cNvSpPr>
          <p:nvPr>
            <p:ph type="sldNum" sz="quarter" idx="10"/>
          </p:nvPr>
        </p:nvSpPr>
        <p:spPr/>
        <p:txBody>
          <a:bodyPr/>
          <a:lstStyle/>
          <a:p>
            <a:fld id="{D5CC3B58-326A-4980-B3DC-8B81CA95DEFD}" type="slidenum">
              <a:rPr lang="en-US" smtClean="0"/>
              <a:t>4</a:t>
            </a:fld>
            <a:endParaRPr lang="en-US"/>
          </a:p>
        </p:txBody>
      </p:sp>
    </p:spTree>
    <p:extLst>
      <p:ext uri="{BB962C8B-B14F-4D97-AF65-F5344CB8AC3E}">
        <p14:creationId xmlns:p14="http://schemas.microsoft.com/office/powerpoint/2010/main" val="1098250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 want to provide a bit of context for thinking about</a:t>
            </a:r>
            <a:r>
              <a:rPr lang="en-US" baseline="0" dirty="0" smtClean="0"/>
              <a:t> the city budget. Toronto City Council is great at creating city plans and strategies to make our city a better place, to make it more equitable and inclusive and to meet the needs of a variety of groups. They are very good at making plans. But I would say those plans don’t mean much if they aren’t funded. Most plans require new investment to implement them. If you want to reduce poverty, or improve transit, or make housing more affordable, it’s going to cost money. So keep this in mind as I turn to the next slides.</a:t>
            </a:r>
            <a:endParaRPr lang="en-US" dirty="0" smtClean="0"/>
          </a:p>
          <a:p>
            <a:endParaRPr lang="en-US" dirty="0"/>
          </a:p>
        </p:txBody>
      </p:sp>
      <p:sp>
        <p:nvSpPr>
          <p:cNvPr id="4" name="Slide Number Placeholder 3"/>
          <p:cNvSpPr>
            <a:spLocks noGrp="1"/>
          </p:cNvSpPr>
          <p:nvPr>
            <p:ph type="sldNum" sz="quarter" idx="10"/>
          </p:nvPr>
        </p:nvSpPr>
        <p:spPr/>
        <p:txBody>
          <a:bodyPr/>
          <a:lstStyle/>
          <a:p>
            <a:fld id="{D5CC3B58-326A-4980-B3DC-8B81CA95DEFD}" type="slidenum">
              <a:rPr lang="en-US" smtClean="0"/>
              <a:t>5</a:t>
            </a:fld>
            <a:endParaRPr lang="en-US"/>
          </a:p>
        </p:txBody>
      </p:sp>
    </p:spTree>
    <p:extLst>
      <p:ext uri="{BB962C8B-B14F-4D97-AF65-F5344CB8AC3E}">
        <p14:creationId xmlns:p14="http://schemas.microsoft.com/office/powerpoint/2010/main" val="1235101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has the city been doing over the past six years?</a:t>
            </a:r>
            <a:r>
              <a:rPr lang="en-US" baseline="0" dirty="0" smtClean="0"/>
              <a:t> Factoring in inflation, property taxes have actually decreased by 5% which means lost revenues to pay for important services; the $60 vehicle registration tax was introduced and then eliminated while at the same time TTC fares increased by over 18%; user fees went up by 9% and services were cut by almost 9%; Council decisions have led to a widening of the fairness gap in our city. </a:t>
            </a:r>
            <a:endParaRPr lang="en-US" dirty="0"/>
          </a:p>
        </p:txBody>
      </p:sp>
      <p:sp>
        <p:nvSpPr>
          <p:cNvPr id="4" name="Slide Number Placeholder 3"/>
          <p:cNvSpPr>
            <a:spLocks noGrp="1"/>
          </p:cNvSpPr>
          <p:nvPr>
            <p:ph type="sldNum" sz="quarter" idx="10"/>
          </p:nvPr>
        </p:nvSpPr>
        <p:spPr/>
        <p:txBody>
          <a:bodyPr/>
          <a:lstStyle/>
          <a:p>
            <a:fld id="{D5CC3B58-326A-4980-B3DC-8B81CA95DEFD}" type="slidenum">
              <a:rPr lang="en-US" smtClean="0"/>
              <a:t>6</a:t>
            </a:fld>
            <a:endParaRPr lang="en-US"/>
          </a:p>
        </p:txBody>
      </p:sp>
    </p:spTree>
    <p:extLst>
      <p:ext uri="{BB962C8B-B14F-4D97-AF65-F5344CB8AC3E}">
        <p14:creationId xmlns:p14="http://schemas.microsoft.com/office/powerpoint/2010/main" val="371029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we know about the 2017 city budget so far?</a:t>
            </a:r>
            <a:r>
              <a:rPr lang="en-US" baseline="0" dirty="0" smtClean="0"/>
              <a:t> In the summer, C</a:t>
            </a:r>
            <a:r>
              <a:rPr lang="en-US" dirty="0" smtClean="0"/>
              <a:t>ity Council voted on several motions, providing</a:t>
            </a:r>
            <a:r>
              <a:rPr lang="en-US" baseline="0" dirty="0" smtClean="0"/>
              <a:t> direction to </a:t>
            </a:r>
            <a:r>
              <a:rPr lang="en-US" dirty="0" smtClean="0"/>
              <a:t>City staff on</a:t>
            </a:r>
            <a:r>
              <a:rPr lang="en-US" baseline="0" dirty="0" smtClean="0"/>
              <a:t> how to develop the 2017 city budget</a:t>
            </a:r>
            <a:r>
              <a:rPr lang="en-US" dirty="0" smtClean="0"/>
              <a:t>. Their directions were to cut all divisional and agency budgets by</a:t>
            </a:r>
            <a:r>
              <a:rPr lang="en-US" baseline="0" dirty="0" smtClean="0"/>
              <a:t> 2.6% below the 2016 approved budget; to keep residential property taxes at or below inflation. (It’s important to know that any increase to property taxes, the increase for business is less than the increase for residents, so the overall property tax rate is actually below inflation when residential property taxes are increased at or below inflation.) Next the staff were directed to find efficiencies as they are in every budget. Then they were told to maximize user fee revenue even to the point of full cost recovery. That means that user fees would pay for the full cost of delivering the service. So consider for instance recreation user fees and what the impact that would have if those fees were increased dramatically. Next they were told if you want something new or expanded use your </a:t>
            </a:r>
            <a:r>
              <a:rPr lang="en-US" baseline="0" dirty="0" err="1" smtClean="0"/>
              <a:t>exisiting</a:t>
            </a:r>
            <a:r>
              <a:rPr lang="en-US" baseline="0" dirty="0" smtClean="0"/>
              <a:t> budgets, it would be good if you did not require additional money to do it. Work within your existing budget or cut something else to pay for it.</a:t>
            </a:r>
          </a:p>
          <a:p>
            <a:endParaRPr lang="en-US" baseline="0" dirty="0" smtClean="0"/>
          </a:p>
          <a:p>
            <a:r>
              <a:rPr lang="en-US" baseline="0" dirty="0" smtClean="0"/>
              <a:t>I want to say first that a 2.6% cut is a much bigger cut than it appears. Because these budgets have to also cover the increased costs of services due to inflation. They also have to cover any council directed services or service improvements. I’ll give you a couple of examples about how the cut is much bigger than 2.6%.</a:t>
            </a:r>
          </a:p>
        </p:txBody>
      </p:sp>
      <p:sp>
        <p:nvSpPr>
          <p:cNvPr id="4" name="Slide Number Placeholder 3"/>
          <p:cNvSpPr>
            <a:spLocks noGrp="1"/>
          </p:cNvSpPr>
          <p:nvPr>
            <p:ph type="sldNum" sz="quarter" idx="10"/>
          </p:nvPr>
        </p:nvSpPr>
        <p:spPr/>
        <p:txBody>
          <a:bodyPr/>
          <a:lstStyle/>
          <a:p>
            <a:fld id="{D5CC3B58-326A-4980-B3DC-8B81CA95DEFD}" type="slidenum">
              <a:rPr lang="en-US" smtClean="0"/>
              <a:t>7</a:t>
            </a:fld>
            <a:endParaRPr lang="en-US"/>
          </a:p>
        </p:txBody>
      </p:sp>
    </p:spTree>
    <p:extLst>
      <p:ext uri="{BB962C8B-B14F-4D97-AF65-F5344CB8AC3E}">
        <p14:creationId xmlns:p14="http://schemas.microsoft.com/office/powerpoint/2010/main" val="4052201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terms of specific agency or divisional budgets, we’ll know far more on December 2 when the staff recommended draft budget is released. For now, -- in public health, the acting medical officer of health gave options for how the cut could be made. She said they could cut 44 student nutrition programs affecting over 13,000 children. The Board of Health met and voted against the cut to the 44 programs. So it remains to be seen how/if they will meet the 2.6% target.</a:t>
            </a:r>
          </a:p>
          <a:p>
            <a:endParaRPr lang="en-US" baseline="0" dirty="0" smtClean="0"/>
          </a:p>
          <a:p>
            <a:r>
              <a:rPr lang="en-US" baseline="0" dirty="0" smtClean="0"/>
              <a:t>The public health budget does include some good things – funding for the Toronto Urban Health Fund for its 3</a:t>
            </a:r>
            <a:r>
              <a:rPr lang="en-US" baseline="30000" dirty="0" smtClean="0"/>
              <a:t>rd</a:t>
            </a:r>
            <a:r>
              <a:rPr lang="en-US" baseline="0" dirty="0" smtClean="0"/>
              <a:t> year of implementation. These funds go to nonprofits that deliver HIV/STI prevention, harm reduction and child resiliency programs. That’s in the budget, as well as some additional programs like immunization, water safety, and food inspection. </a:t>
            </a:r>
          </a:p>
          <a:p>
            <a:endParaRPr lang="en-US" baseline="0" dirty="0" smtClean="0"/>
          </a:p>
          <a:p>
            <a:r>
              <a:rPr lang="en-US" baseline="0" dirty="0" smtClean="0"/>
              <a:t>But what is NOT included is the investment for the fifth year of the Student Nutrition Program which would require $2.2 million to improve the program and expand funding to 44 school programs that do not currently receive municipal funding. The Council has a 6 year plan to increase funding for student nutrition and expand the program to new high-needs schools. So far, this money is not in the budget to implement the expansion in year 5.</a:t>
            </a:r>
          </a:p>
          <a:p>
            <a:endParaRPr lang="en-US" baseline="0" dirty="0" smtClean="0"/>
          </a:p>
          <a:p>
            <a:r>
              <a:rPr lang="en-US" baseline="0" dirty="0" smtClean="0"/>
              <a:t>Next TTC a 2.6% cut is $15.9 million but the </a:t>
            </a:r>
            <a:r>
              <a:rPr lang="en-US" baseline="0" dirty="0" err="1" smtClean="0"/>
              <a:t>ttc</a:t>
            </a:r>
            <a:r>
              <a:rPr lang="en-US" baseline="0" dirty="0" smtClean="0"/>
              <a:t> is already $190 million in the hole because of budget pressures. The most recent budget request from TTC said they are still looking for $172.6 million to cut or to bring in additional revenues. That is the equivalent of about 15% of the cash fare box. So a lot of money. In the summer, CEO Andy Byford said that they have been cutting and finding efficiencies in the TTC for years and that these cuts would be difficult to implement without affecting services. The Mayor responded that if the TTC can make the cuts, he’ll find someone who can – a consultant or task force.</a:t>
            </a:r>
          </a:p>
          <a:p>
            <a:endParaRPr lang="en-US" baseline="0" dirty="0" smtClean="0"/>
          </a:p>
          <a:p>
            <a:r>
              <a:rPr lang="en-US" baseline="0" dirty="0" smtClean="0"/>
              <a:t>On police – every year the police budget increases, last year to over $1 billion. Council set up a taskforce which came out with an interim report recommending $100 million in cuts over 3 years. However the budget proposal for 2017 includes a $2 million reduction. An additional $24 million cut would be needed to make the 2.6% cut.</a:t>
            </a:r>
          </a:p>
          <a:p>
            <a:endParaRPr lang="en-US" baseline="0" dirty="0" smtClean="0"/>
          </a:p>
          <a:p>
            <a:r>
              <a:rPr lang="en-US" baseline="0" dirty="0" smtClean="0"/>
              <a:t>Libraries – have had years of cuts to staffing and services. In this budget, they are requesting a 0.9% increase which is under inflation. One of the ways that they intend to increase revenues is by charging more to permit their meeting spaces, and also more for their leased space.</a:t>
            </a:r>
          </a:p>
          <a:p>
            <a:endParaRPr lang="en-US" baseline="0" dirty="0" smtClean="0"/>
          </a:p>
          <a:p>
            <a:r>
              <a:rPr lang="en-US" baseline="0" dirty="0" smtClean="0"/>
              <a:t>TCHC – already has a $96 million shortfall; their revenues are </a:t>
            </a:r>
            <a:r>
              <a:rPr lang="en-US" baseline="0" dirty="0" err="1" smtClean="0"/>
              <a:t>flatlined</a:t>
            </a:r>
            <a:r>
              <a:rPr lang="en-US" baseline="0" dirty="0" smtClean="0"/>
              <a:t> while their expenses are going up dramatically, 43% increase for hydro since 2012, and a 36% increase for water. A 2.6% cut would add another $5 million to the shortfall, adding up to $101 million. CEO Greg </a:t>
            </a:r>
            <a:r>
              <a:rPr lang="en-US" baseline="0" dirty="0" err="1" smtClean="0"/>
              <a:t>Spearn</a:t>
            </a:r>
            <a:r>
              <a:rPr lang="en-US" baseline="0" dirty="0" smtClean="0"/>
              <a:t> has said that he would have to close units to meet the budget direction and his shortfall. He also said that they could reverse the mayor’s own investments in </a:t>
            </a:r>
            <a:r>
              <a:rPr lang="en-US" baseline="0" dirty="0" err="1" smtClean="0"/>
              <a:t>tchc</a:t>
            </a:r>
            <a:r>
              <a:rPr lang="en-US" baseline="0" dirty="0" smtClean="0"/>
              <a:t> from his taskforce which were 5.4 million </a:t>
            </a:r>
            <a:r>
              <a:rPr lang="en-US" baseline="0" dirty="0" err="1" smtClean="0"/>
              <a:t>lsat</a:t>
            </a:r>
            <a:r>
              <a:rPr lang="en-US" baseline="0" dirty="0" smtClean="0"/>
              <a:t> year. When asked if </a:t>
            </a:r>
            <a:r>
              <a:rPr lang="en-US" baseline="0" dirty="0" err="1" smtClean="0"/>
              <a:t>tchc</a:t>
            </a:r>
            <a:r>
              <a:rPr lang="en-US" baseline="0" dirty="0" smtClean="0"/>
              <a:t> could be a good landlord and make these cuts, Greg </a:t>
            </a:r>
            <a:r>
              <a:rPr lang="en-US" baseline="0" dirty="0" err="1" smtClean="0"/>
              <a:t>Spearn</a:t>
            </a:r>
            <a:r>
              <a:rPr lang="en-US" baseline="0" dirty="0" smtClean="0"/>
              <a:t> said no they could not.</a:t>
            </a:r>
          </a:p>
          <a:p>
            <a:r>
              <a:rPr lang="en-US" baseline="0" dirty="0" smtClean="0"/>
              <a:t>On the capital side, they still need senior orders of government to contribute to the 10-year capital plan to repair TCH tenant homes. They will try to restructure their debt once again which may free up $200 million more for capital repairs.</a:t>
            </a:r>
          </a:p>
          <a:p>
            <a:endParaRPr lang="en-US" baseline="0" dirty="0" smtClean="0"/>
          </a:p>
          <a:p>
            <a:r>
              <a:rPr lang="en-US" baseline="0" dirty="0" smtClean="0"/>
              <a:t>We don’t have specifics about the divisional budgets until they come out on December 2. However, we are hearing that budgets for shelters and community grants to nonprofits (CPIP) are at risk. Consider that the shelter system is already operating at capacity and the city is finally moving to open new shelters to begin to address the crisis. Community grants also serve the most marginalized; another action that would be in contradiction to the poverty reduction strategy. We are also worried about the potential for large recreation user fee increases. We’ll know more on December 2.</a:t>
            </a:r>
            <a:endParaRPr lang="en-US" dirty="0" smtClean="0"/>
          </a:p>
          <a:p>
            <a:endParaRPr lang="en-US" dirty="0"/>
          </a:p>
        </p:txBody>
      </p:sp>
      <p:sp>
        <p:nvSpPr>
          <p:cNvPr id="4" name="Slide Number Placeholder 3"/>
          <p:cNvSpPr>
            <a:spLocks noGrp="1"/>
          </p:cNvSpPr>
          <p:nvPr>
            <p:ph type="sldNum" sz="quarter" idx="10"/>
          </p:nvPr>
        </p:nvSpPr>
        <p:spPr/>
        <p:txBody>
          <a:bodyPr/>
          <a:lstStyle/>
          <a:p>
            <a:fld id="{D5CC3B58-326A-4980-B3DC-8B81CA95DEFD}" type="slidenum">
              <a:rPr lang="en-US" smtClean="0"/>
              <a:t>8</a:t>
            </a:fld>
            <a:endParaRPr lang="en-US"/>
          </a:p>
        </p:txBody>
      </p:sp>
    </p:spTree>
    <p:extLst>
      <p:ext uri="{BB962C8B-B14F-4D97-AF65-F5344CB8AC3E}">
        <p14:creationId xmlns:p14="http://schemas.microsoft.com/office/powerpoint/2010/main" val="3051883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tell you that some </a:t>
            </a:r>
            <a:r>
              <a:rPr lang="en-US" dirty="0" err="1" smtClean="0"/>
              <a:t>Councillors</a:t>
            </a:r>
            <a:r>
              <a:rPr lang="en-US" dirty="0" smtClean="0"/>
              <a:t> fought the good fight and tried to pass a number</a:t>
            </a:r>
            <a:r>
              <a:rPr lang="en-US" baseline="0" dirty="0" smtClean="0"/>
              <a:t> of motions that would protect communities from these service cuts. They moved motions to maximize user fee revenue only if it is consistent with the City’s poverty reduction strategy, meaning only if low income residents would not be hurt by the increase; they wanted to avoid </a:t>
            </a:r>
            <a:r>
              <a:rPr lang="en-US" baseline="0" dirty="0" err="1" smtClean="0"/>
              <a:t>ttc</a:t>
            </a:r>
            <a:r>
              <a:rPr lang="en-US" baseline="0" dirty="0" smtClean="0"/>
              <a:t> fare increase about the rate of inflation, avoid cuts to </a:t>
            </a:r>
            <a:r>
              <a:rPr lang="en-US" baseline="0" dirty="0" err="1" smtClean="0"/>
              <a:t>ttc</a:t>
            </a:r>
            <a:r>
              <a:rPr lang="en-US" baseline="0" dirty="0" smtClean="0"/>
              <a:t> service, avoid negatively affecting </a:t>
            </a:r>
            <a:r>
              <a:rPr lang="en-US" baseline="0" dirty="0" err="1" smtClean="0"/>
              <a:t>tchc</a:t>
            </a:r>
            <a:r>
              <a:rPr lang="en-US" baseline="0" dirty="0" smtClean="0"/>
              <a:t> residents, avoid cutting the 200 new child care spaces that they just approved this year. All of those motions failed. A majority of Council including the Mayor voted against all of those motions. We have a voting record that show some of those key votes and who vote for what.</a:t>
            </a:r>
            <a:endParaRPr lang="en-US" dirty="0"/>
          </a:p>
        </p:txBody>
      </p:sp>
      <p:sp>
        <p:nvSpPr>
          <p:cNvPr id="4" name="Slide Number Placeholder 3"/>
          <p:cNvSpPr>
            <a:spLocks noGrp="1"/>
          </p:cNvSpPr>
          <p:nvPr>
            <p:ph type="sldNum" sz="quarter" idx="10"/>
          </p:nvPr>
        </p:nvSpPr>
        <p:spPr/>
        <p:txBody>
          <a:bodyPr/>
          <a:lstStyle/>
          <a:p>
            <a:fld id="{D5CC3B58-326A-4980-B3DC-8B81CA95DEFD}" type="slidenum">
              <a:rPr lang="en-US" smtClean="0"/>
              <a:t>9</a:t>
            </a:fld>
            <a:endParaRPr lang="en-US"/>
          </a:p>
        </p:txBody>
      </p:sp>
    </p:spTree>
    <p:extLst>
      <p:ext uri="{BB962C8B-B14F-4D97-AF65-F5344CB8AC3E}">
        <p14:creationId xmlns:p14="http://schemas.microsoft.com/office/powerpoint/2010/main" val="1115557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020FE63-DEDD-45A2-9605-A5E95265BA72}" type="datetimeFigureOut">
              <a:rPr lang="en-CA" smtClean="0"/>
              <a:t>2016-10-21</a:t>
            </a:fld>
            <a:endParaRPr lang="en-CA"/>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CA"/>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8F80960-CBD9-475D-9A70-4311C5CDF478}" type="slidenum">
              <a:rPr lang="en-CA" smtClean="0"/>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020FE63-DEDD-45A2-9605-A5E95265BA72}" type="datetimeFigureOut">
              <a:rPr lang="en-CA" smtClean="0"/>
              <a:t>2016-10-21</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D8F80960-CBD9-475D-9A70-4311C5CDF478}"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020FE63-DEDD-45A2-9605-A5E95265BA72}" type="datetimeFigureOut">
              <a:rPr lang="en-CA" smtClean="0"/>
              <a:t>2016-10-21</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D8F80960-CBD9-475D-9A70-4311C5CDF478}"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020FE63-DEDD-45A2-9605-A5E95265BA72}" type="datetimeFigureOut">
              <a:rPr lang="en-CA" smtClean="0"/>
              <a:t>2016-10-21</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D8F80960-CBD9-475D-9A70-4311C5CDF478}" type="slidenum">
              <a:rPr lang="en-CA" smtClean="0"/>
              <a:t>‹#›</a:t>
            </a:fld>
            <a:endParaRPr lang="en-CA"/>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020FE63-DEDD-45A2-9605-A5E95265BA72}" type="datetimeFigureOut">
              <a:rPr lang="en-CA" smtClean="0"/>
              <a:t>2016-10-21</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D8F80960-CBD9-475D-9A70-4311C5CDF478}" type="slidenum">
              <a:rPr lang="en-CA" smtClean="0"/>
              <a:t>‹#›</a:t>
            </a:fld>
            <a:endParaRPr lang="en-CA"/>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020FE63-DEDD-45A2-9605-A5E95265BA72}" type="datetimeFigureOut">
              <a:rPr lang="en-CA" smtClean="0"/>
              <a:t>2016-10-21</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D8F80960-CBD9-475D-9A70-4311C5CDF478}" type="slidenum">
              <a:rPr lang="en-CA" smtClean="0"/>
              <a:t>‹#›</a:t>
            </a:fld>
            <a:endParaRPr lang="en-CA"/>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020FE63-DEDD-45A2-9605-A5E95265BA72}" type="datetimeFigureOut">
              <a:rPr lang="en-CA" smtClean="0"/>
              <a:t>2016-10-21</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D8F80960-CBD9-475D-9A70-4311C5CDF478}"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020FE63-DEDD-45A2-9605-A5E95265BA72}" type="datetimeFigureOut">
              <a:rPr lang="en-CA" smtClean="0"/>
              <a:t>2016-10-21</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D8F80960-CBD9-475D-9A70-4311C5CDF478}" type="slidenum">
              <a:rPr lang="en-CA" smtClean="0"/>
              <a:t>‹#›</a:t>
            </a:fld>
            <a:endParaRPr lang="en-CA"/>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020FE63-DEDD-45A2-9605-A5E95265BA72}" type="datetimeFigureOut">
              <a:rPr lang="en-CA" smtClean="0"/>
              <a:t>2016-10-21</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D8F80960-CBD9-475D-9A70-4311C5CDF478}"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020FE63-DEDD-45A2-9605-A5E95265BA72}" type="datetimeFigureOut">
              <a:rPr lang="en-CA" smtClean="0"/>
              <a:t>2016-10-21</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D8F80960-CBD9-475D-9A70-4311C5CDF478}"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020FE63-DEDD-45A2-9605-A5E95265BA72}" type="datetimeFigureOut">
              <a:rPr lang="en-CA" smtClean="0"/>
              <a:t>2016-10-21</a:t>
            </a:fld>
            <a:endParaRPr lang="en-CA"/>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CA"/>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8F80960-CBD9-475D-9A70-4311C5CDF478}" type="slidenum">
              <a:rPr lang="en-CA" smtClean="0"/>
              <a:t>‹#›</a:t>
            </a:fld>
            <a:endParaRPr lang="en-CA"/>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020FE63-DEDD-45A2-9605-A5E95265BA72}" type="datetimeFigureOut">
              <a:rPr lang="en-CA" smtClean="0"/>
              <a:t>2016-10-21</a:t>
            </a:fld>
            <a:endParaRPr lang="en-CA"/>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CA"/>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8F80960-CBD9-475D-9A70-4311C5CDF478}"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skwong@socialplanningtoronto.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toronto.ca/budget2017" TargetMode="External"/><Relationship Id="rId4" Type="http://schemas.openxmlformats.org/officeDocument/2006/relationships/hyperlink" Target="mailto:beth@socialplanningtoronto.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829761"/>
          </a:xfrm>
        </p:spPr>
        <p:txBody>
          <a:bodyPr>
            <a:normAutofit/>
          </a:bodyPr>
          <a:lstStyle/>
          <a:p>
            <a:r>
              <a:rPr lang="en-US" dirty="0" smtClean="0"/>
              <a:t>2017 City Budget</a:t>
            </a:r>
            <a:br>
              <a:rPr lang="en-US" dirty="0" smtClean="0"/>
            </a:br>
            <a:endParaRPr lang="en-CA" dirty="0"/>
          </a:p>
        </p:txBody>
      </p:sp>
      <p:sp>
        <p:nvSpPr>
          <p:cNvPr id="3" name="Subtitle 2"/>
          <p:cNvSpPr>
            <a:spLocks noGrp="1"/>
          </p:cNvSpPr>
          <p:nvPr>
            <p:ph type="subTitle" idx="1"/>
          </p:nvPr>
        </p:nvSpPr>
        <p:spPr>
          <a:xfrm>
            <a:off x="685800" y="1534709"/>
            <a:ext cx="7772400" cy="1199704"/>
          </a:xfrm>
        </p:spPr>
        <p:txBody>
          <a:bodyPr>
            <a:normAutofit/>
          </a:bodyPr>
          <a:lstStyle/>
          <a:p>
            <a:r>
              <a:rPr lang="en-CA" dirty="0" smtClean="0"/>
              <a:t>Monday, October 17, 2016</a:t>
            </a:r>
          </a:p>
          <a:p>
            <a:r>
              <a:rPr lang="en-CA" dirty="0" smtClean="0"/>
              <a:t>Middle Childhood Matters Coalition Toronto</a:t>
            </a:r>
            <a:endParaRPr lang="en-CA" dirty="0"/>
          </a:p>
        </p:txBody>
      </p:sp>
      <p:pic>
        <p:nvPicPr>
          <p:cNvPr id="4" name="Picture 3"/>
          <p:cNvPicPr>
            <a:picLocks noChangeAspect="1"/>
          </p:cNvPicPr>
          <p:nvPr/>
        </p:nvPicPr>
        <p:blipFill>
          <a:blip r:embed="rId3"/>
          <a:stretch>
            <a:fillRect/>
          </a:stretch>
        </p:blipFill>
        <p:spPr>
          <a:xfrm>
            <a:off x="381000" y="304800"/>
            <a:ext cx="1385055" cy="777327"/>
          </a:xfrm>
          <a:prstGeom prst="rect">
            <a:avLst/>
          </a:prstGeom>
        </p:spPr>
      </p:pic>
      <p:pic>
        <p:nvPicPr>
          <p:cNvPr id="7" name="Picture 6"/>
          <p:cNvPicPr>
            <a:picLocks noChangeAspect="1"/>
          </p:cNvPicPr>
          <p:nvPr/>
        </p:nvPicPr>
        <p:blipFill>
          <a:blip r:embed="rId4"/>
          <a:stretch>
            <a:fillRect/>
          </a:stretch>
        </p:blipFill>
        <p:spPr>
          <a:xfrm>
            <a:off x="143235" y="4759597"/>
            <a:ext cx="3011685" cy="1524132"/>
          </a:xfrm>
          <a:prstGeom prst="rect">
            <a:avLst/>
          </a:prstGeom>
        </p:spPr>
      </p:pic>
      <p:pic>
        <p:nvPicPr>
          <p:cNvPr id="8" name="Picture 7"/>
          <p:cNvPicPr>
            <a:picLocks noChangeAspect="1"/>
          </p:cNvPicPr>
          <p:nvPr/>
        </p:nvPicPr>
        <p:blipFill>
          <a:blip r:embed="rId5"/>
          <a:stretch>
            <a:fillRect/>
          </a:stretch>
        </p:blipFill>
        <p:spPr>
          <a:xfrm>
            <a:off x="381000" y="2734413"/>
            <a:ext cx="2773920" cy="1828959"/>
          </a:xfrm>
          <a:prstGeom prst="rect">
            <a:avLst/>
          </a:prstGeom>
        </p:spPr>
      </p:pic>
      <p:pic>
        <p:nvPicPr>
          <p:cNvPr id="9" name="Picture 8"/>
          <p:cNvPicPr>
            <a:picLocks noChangeAspect="1"/>
          </p:cNvPicPr>
          <p:nvPr/>
        </p:nvPicPr>
        <p:blipFill>
          <a:blip r:embed="rId6"/>
          <a:stretch>
            <a:fillRect/>
          </a:stretch>
        </p:blipFill>
        <p:spPr>
          <a:xfrm>
            <a:off x="3352801" y="3124199"/>
            <a:ext cx="3407258" cy="1775939"/>
          </a:xfrm>
          <a:prstGeom prst="rect">
            <a:avLst/>
          </a:prstGeom>
        </p:spPr>
      </p:pic>
      <p:pic>
        <p:nvPicPr>
          <p:cNvPr id="10" name="Picture 9"/>
          <p:cNvPicPr>
            <a:picLocks noChangeAspect="1"/>
          </p:cNvPicPr>
          <p:nvPr/>
        </p:nvPicPr>
        <p:blipFill>
          <a:blip r:embed="rId7"/>
          <a:stretch>
            <a:fillRect/>
          </a:stretch>
        </p:blipFill>
        <p:spPr>
          <a:xfrm>
            <a:off x="6858000" y="3296207"/>
            <a:ext cx="2169516" cy="1440886"/>
          </a:xfrm>
          <a:prstGeom prst="rect">
            <a:avLst/>
          </a:prstGeom>
        </p:spPr>
      </p:pic>
      <p:pic>
        <p:nvPicPr>
          <p:cNvPr id="11" name="Picture 10"/>
          <p:cNvPicPr>
            <a:picLocks noChangeAspect="1"/>
          </p:cNvPicPr>
          <p:nvPr/>
        </p:nvPicPr>
        <p:blipFill>
          <a:blip r:embed="rId8"/>
          <a:stretch>
            <a:fillRect/>
          </a:stretch>
        </p:blipFill>
        <p:spPr>
          <a:xfrm>
            <a:off x="3352800" y="5031963"/>
            <a:ext cx="3081867" cy="1733550"/>
          </a:xfrm>
          <a:prstGeom prst="rect">
            <a:avLst/>
          </a:prstGeom>
        </p:spPr>
      </p:pic>
    </p:spTree>
    <p:extLst>
      <p:ext uri="{BB962C8B-B14F-4D97-AF65-F5344CB8AC3E}">
        <p14:creationId xmlns:p14="http://schemas.microsoft.com/office/powerpoint/2010/main" val="4039844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410200" cy="5029200"/>
          </a:xfrm>
        </p:spPr>
        <p:txBody>
          <a:bodyPr>
            <a:normAutofit fontScale="55000" lnSpcReduction="20000"/>
          </a:bodyPr>
          <a:lstStyle/>
          <a:p>
            <a:r>
              <a:rPr lang="en-US" dirty="0" smtClean="0"/>
              <a:t>It will take some time to get the full story on what the cuts mean for communities. We will know more on December 2 when the draft budget is released, and we will learn more as the budget process advances.</a:t>
            </a:r>
          </a:p>
          <a:p>
            <a:pPr marL="109728" indent="0">
              <a:buNone/>
            </a:pPr>
            <a:endParaRPr lang="en-US" dirty="0" smtClean="0"/>
          </a:p>
          <a:p>
            <a:r>
              <a:rPr lang="en-US" dirty="0"/>
              <a:t>City recreation </a:t>
            </a:r>
            <a:r>
              <a:rPr lang="en-US" dirty="0" smtClean="0"/>
              <a:t>programs focus on </a:t>
            </a:r>
            <a:r>
              <a:rPr lang="en-US" dirty="0"/>
              <a:t>children and youth, newcomers, seniors, low income residents and members of marginalized </a:t>
            </a:r>
            <a:r>
              <a:rPr lang="en-US" dirty="0" smtClean="0"/>
              <a:t>groups.</a:t>
            </a:r>
            <a:endParaRPr lang="en-US" dirty="0"/>
          </a:p>
          <a:p>
            <a:endParaRPr lang="en-US" dirty="0"/>
          </a:p>
          <a:p>
            <a:r>
              <a:rPr lang="en-US" dirty="0"/>
              <a:t>What could cuts to recreation </a:t>
            </a:r>
            <a:r>
              <a:rPr lang="en-US" dirty="0" smtClean="0"/>
              <a:t>and children services mean </a:t>
            </a:r>
            <a:r>
              <a:rPr lang="en-US" dirty="0"/>
              <a:t>for our communities?</a:t>
            </a:r>
          </a:p>
          <a:p>
            <a:pPr marL="109728" indent="0">
              <a:buNone/>
            </a:pPr>
            <a:endParaRPr lang="en-US" dirty="0" smtClean="0"/>
          </a:p>
          <a:p>
            <a:pPr marL="109728" indent="0">
              <a:buNone/>
            </a:pPr>
            <a:r>
              <a:rPr lang="en-US" dirty="0" smtClean="0"/>
              <a:t>    For people using city recreation services</a:t>
            </a:r>
          </a:p>
          <a:p>
            <a:pPr lvl="1"/>
            <a:r>
              <a:rPr lang="en-US" dirty="0" smtClean="0"/>
              <a:t>it could mean higher recreation user fees that put recreation out of reach for individuals and families</a:t>
            </a:r>
          </a:p>
          <a:p>
            <a:pPr lvl="1"/>
            <a:r>
              <a:rPr lang="en-US" dirty="0" smtClean="0"/>
              <a:t>it could mean fewer recreation programs, or </a:t>
            </a:r>
            <a:r>
              <a:rPr lang="en-US" dirty="0" err="1" smtClean="0"/>
              <a:t>centres</a:t>
            </a:r>
            <a:r>
              <a:rPr lang="en-US" dirty="0" smtClean="0"/>
              <a:t> that close early or aren’t open as often</a:t>
            </a:r>
          </a:p>
          <a:p>
            <a:pPr lvl="1"/>
            <a:r>
              <a:rPr lang="en-US" dirty="0" smtClean="0"/>
              <a:t>it could mean fewer staff to provide programs and services</a:t>
            </a:r>
          </a:p>
          <a:p>
            <a:pPr lvl="1"/>
            <a:r>
              <a:rPr lang="en-US" dirty="0" smtClean="0"/>
              <a:t>It could mean programs that are free now might start charging a fee</a:t>
            </a:r>
          </a:p>
          <a:p>
            <a:pPr lvl="1"/>
            <a:r>
              <a:rPr lang="en-US" dirty="0" smtClean="0"/>
              <a:t>It could mean fees for play fields could go up again, making it difficult for people to afford to play</a:t>
            </a:r>
          </a:p>
          <a:p>
            <a:pPr lvl="1"/>
            <a:endParaRPr lang="en-US" dirty="0"/>
          </a:p>
        </p:txBody>
      </p:sp>
      <p:sp>
        <p:nvSpPr>
          <p:cNvPr id="3" name="Title 2"/>
          <p:cNvSpPr>
            <a:spLocks noGrp="1"/>
          </p:cNvSpPr>
          <p:nvPr>
            <p:ph type="title"/>
          </p:nvPr>
        </p:nvSpPr>
        <p:spPr/>
        <p:txBody>
          <a:bodyPr/>
          <a:lstStyle/>
          <a:p>
            <a:r>
              <a:rPr lang="en-US" dirty="0" smtClean="0"/>
              <a:t>What could the cuts mean?</a:t>
            </a:r>
            <a:endParaRPr lang="en-US" dirty="0"/>
          </a:p>
        </p:txBody>
      </p:sp>
      <p:pic>
        <p:nvPicPr>
          <p:cNvPr id="4" name="Picture 3"/>
          <p:cNvPicPr>
            <a:picLocks noChangeAspect="1"/>
          </p:cNvPicPr>
          <p:nvPr/>
        </p:nvPicPr>
        <p:blipFill>
          <a:blip r:embed="rId3"/>
          <a:stretch>
            <a:fillRect/>
          </a:stretch>
        </p:blipFill>
        <p:spPr>
          <a:xfrm>
            <a:off x="6016136" y="1290810"/>
            <a:ext cx="2483368" cy="3271837"/>
          </a:xfrm>
          <a:prstGeom prst="rect">
            <a:avLst/>
          </a:prstGeom>
        </p:spPr>
      </p:pic>
    </p:spTree>
    <p:extLst>
      <p:ext uri="{BB962C8B-B14F-4D97-AF65-F5344CB8AC3E}">
        <p14:creationId xmlns:p14="http://schemas.microsoft.com/office/powerpoint/2010/main" val="1026270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030795" y="1422228"/>
            <a:ext cx="7117097" cy="4870088"/>
          </a:xfrm>
          <a:prstGeom prst="rect">
            <a:avLst/>
          </a:prstGeom>
        </p:spPr>
      </p:pic>
      <p:sp>
        <p:nvSpPr>
          <p:cNvPr id="3" name="Title 2"/>
          <p:cNvSpPr>
            <a:spLocks noGrp="1"/>
          </p:cNvSpPr>
          <p:nvPr>
            <p:ph type="title"/>
          </p:nvPr>
        </p:nvSpPr>
        <p:spPr/>
        <p:txBody>
          <a:bodyPr/>
          <a:lstStyle/>
          <a:p>
            <a:pPr algn="ctr"/>
            <a:r>
              <a:rPr lang="en-US" dirty="0" smtClean="0"/>
              <a:t>Another Budget is Possible</a:t>
            </a:r>
            <a:endParaRPr lang="en-US" dirty="0"/>
          </a:p>
        </p:txBody>
      </p:sp>
      <p:sp>
        <p:nvSpPr>
          <p:cNvPr id="5" name="TextBox 4"/>
          <p:cNvSpPr txBox="1"/>
          <p:nvPr/>
        </p:nvSpPr>
        <p:spPr>
          <a:xfrm>
            <a:off x="4343400" y="6477000"/>
            <a:ext cx="3810000" cy="253916"/>
          </a:xfrm>
          <a:prstGeom prst="rect">
            <a:avLst/>
          </a:prstGeom>
          <a:noFill/>
        </p:spPr>
        <p:txBody>
          <a:bodyPr wrap="square" rtlCol="0">
            <a:spAutoFit/>
          </a:bodyPr>
          <a:lstStyle/>
          <a:p>
            <a:r>
              <a:rPr lang="en-US" sz="1050" dirty="0" smtClean="0"/>
              <a:t>Source: Canadian Centre for Policy Alternatives, 2015</a:t>
            </a:r>
            <a:endParaRPr lang="en-US" sz="1050" dirty="0"/>
          </a:p>
        </p:txBody>
      </p:sp>
    </p:spTree>
    <p:extLst>
      <p:ext uri="{BB962C8B-B14F-4D97-AF65-F5344CB8AC3E}">
        <p14:creationId xmlns:p14="http://schemas.microsoft.com/office/powerpoint/2010/main" val="2068223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smtClean="0"/>
              <a:t>Join with others!</a:t>
            </a:r>
          </a:p>
          <a:p>
            <a:pPr lvl="1"/>
            <a:r>
              <a:rPr lang="en-US" dirty="0" smtClean="0"/>
              <a:t>Commitment </a:t>
            </a:r>
            <a:r>
              <a:rPr lang="en-US" dirty="0" smtClean="0"/>
              <a:t>to Community campaign</a:t>
            </a:r>
          </a:p>
          <a:p>
            <a:pPr marL="393192" lvl="1" indent="0">
              <a:buNone/>
            </a:pPr>
            <a:r>
              <a:rPr lang="en-US" dirty="0" smtClean="0"/>
              <a:t>Contact: Susan </a:t>
            </a:r>
            <a:r>
              <a:rPr lang="en-US" dirty="0" err="1" smtClean="0"/>
              <a:t>Kwong</a:t>
            </a:r>
            <a:r>
              <a:rPr lang="en-US" dirty="0" smtClean="0"/>
              <a:t>, </a:t>
            </a:r>
            <a:r>
              <a:rPr lang="en-US" dirty="0" smtClean="0">
                <a:hlinkClick r:id="rId3"/>
              </a:rPr>
              <a:t>skwong@socialplanningtoronto.org</a:t>
            </a:r>
            <a:r>
              <a:rPr lang="en-US" dirty="0"/>
              <a:t> </a:t>
            </a:r>
            <a:r>
              <a:rPr lang="en-US" dirty="0" smtClean="0"/>
              <a:t>                           (416) 351-0095 x212 </a:t>
            </a:r>
          </a:p>
          <a:p>
            <a:pPr marL="393192" lvl="1" indent="0">
              <a:buNone/>
            </a:pPr>
            <a:endParaRPr lang="en-US" dirty="0" smtClean="0"/>
          </a:p>
          <a:p>
            <a:r>
              <a:rPr lang="en-US" dirty="0" smtClean="0"/>
              <a:t>Speak with your City Councillor</a:t>
            </a:r>
          </a:p>
          <a:p>
            <a:r>
              <a:rPr lang="en-US" dirty="0" smtClean="0"/>
              <a:t>Attend your City </a:t>
            </a:r>
            <a:r>
              <a:rPr lang="en-US" dirty="0" err="1" smtClean="0"/>
              <a:t>Councillor’s</a:t>
            </a:r>
            <a:r>
              <a:rPr lang="en-US" dirty="0" smtClean="0"/>
              <a:t> budget town hall</a:t>
            </a:r>
          </a:p>
          <a:p>
            <a:r>
              <a:rPr lang="en-US" dirty="0" smtClean="0"/>
              <a:t>Share your views with the Budget Committee –January 5, 9 &amp; 10</a:t>
            </a:r>
          </a:p>
          <a:p>
            <a:r>
              <a:rPr lang="en-US" dirty="0" smtClean="0"/>
              <a:t>Sign up for City Budget Watch to get up-to-date info on the budget and how you can participate</a:t>
            </a:r>
          </a:p>
          <a:p>
            <a:pPr lvl="1"/>
            <a:r>
              <a:rPr lang="en-US" dirty="0" smtClean="0"/>
              <a:t>Contact: Beth Wilson </a:t>
            </a:r>
            <a:r>
              <a:rPr lang="en-US" dirty="0" smtClean="0">
                <a:hlinkClick r:id="rId4"/>
              </a:rPr>
              <a:t>beth@socialplanningtoronto.org</a:t>
            </a:r>
            <a:r>
              <a:rPr lang="en-US" dirty="0" smtClean="0"/>
              <a:t>                       (416) 351-0095 x257</a:t>
            </a:r>
          </a:p>
          <a:p>
            <a:r>
              <a:rPr lang="en-US" dirty="0" smtClean="0"/>
              <a:t>Check out the City of Toronto’s 2017 Budget page </a:t>
            </a:r>
            <a:r>
              <a:rPr lang="en-US" dirty="0" smtClean="0">
                <a:hlinkClick r:id="rId5"/>
              </a:rPr>
              <a:t>www.toronto.ca/budget2017</a:t>
            </a:r>
            <a:r>
              <a:rPr lang="en-US" dirty="0" smtClean="0"/>
              <a:t> (not live yet as of Sept 2016)</a:t>
            </a:r>
          </a:p>
          <a:p>
            <a:endParaRPr lang="en-US" dirty="0"/>
          </a:p>
        </p:txBody>
      </p:sp>
      <p:sp>
        <p:nvSpPr>
          <p:cNvPr id="3" name="Title 2"/>
          <p:cNvSpPr>
            <a:spLocks noGrp="1"/>
          </p:cNvSpPr>
          <p:nvPr>
            <p:ph type="title"/>
          </p:nvPr>
        </p:nvSpPr>
        <p:spPr/>
        <p:txBody>
          <a:bodyPr/>
          <a:lstStyle/>
          <a:p>
            <a:r>
              <a:rPr lang="en-US" dirty="0" smtClean="0"/>
              <a:t>Get Involved! Have Your Say!</a:t>
            </a:r>
            <a:endParaRPr lang="en-US" dirty="0"/>
          </a:p>
        </p:txBody>
      </p:sp>
    </p:spTree>
    <p:extLst>
      <p:ext uri="{BB962C8B-B14F-4D97-AF65-F5344CB8AC3E}">
        <p14:creationId xmlns:p14="http://schemas.microsoft.com/office/powerpoint/2010/main" val="2034676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 y="909828"/>
            <a:ext cx="8915400" cy="2209799"/>
          </a:xfrm>
        </p:spPr>
        <p:txBody>
          <a:bodyPr>
            <a:normAutofit/>
          </a:bodyPr>
          <a:lstStyle/>
          <a:p>
            <a:pPr marL="109728" indent="0">
              <a:buNone/>
            </a:pPr>
            <a:endParaRPr lang="en-US" dirty="0" smtClean="0"/>
          </a:p>
          <a:p>
            <a:r>
              <a:rPr lang="en-US" sz="2000" dirty="0" smtClean="0"/>
              <a:t>City services shape the quality of life of Toronto residents</a:t>
            </a:r>
          </a:p>
          <a:p>
            <a:pPr marL="109728" indent="0">
              <a:buNone/>
            </a:pPr>
            <a:endParaRPr lang="en-US" dirty="0" smtClean="0"/>
          </a:p>
        </p:txBody>
      </p:sp>
      <p:sp>
        <p:nvSpPr>
          <p:cNvPr id="3" name="Title 2"/>
          <p:cNvSpPr>
            <a:spLocks noGrp="1"/>
          </p:cNvSpPr>
          <p:nvPr>
            <p:ph type="title"/>
          </p:nvPr>
        </p:nvSpPr>
        <p:spPr>
          <a:xfrm>
            <a:off x="457200" y="338328"/>
            <a:ext cx="8229600" cy="1143000"/>
          </a:xfrm>
        </p:spPr>
        <p:txBody>
          <a:bodyPr/>
          <a:lstStyle/>
          <a:p>
            <a:r>
              <a:rPr lang="en-US" dirty="0" smtClean="0"/>
              <a:t>Why the City Budget Matters</a:t>
            </a:r>
            <a:endParaRPr lang="en-CA" dirty="0"/>
          </a:p>
        </p:txBody>
      </p:sp>
      <p:pic>
        <p:nvPicPr>
          <p:cNvPr id="6" name="Picture 5"/>
          <p:cNvPicPr>
            <a:picLocks noChangeAspect="1"/>
          </p:cNvPicPr>
          <p:nvPr/>
        </p:nvPicPr>
        <p:blipFill>
          <a:blip r:embed="rId3"/>
          <a:stretch>
            <a:fillRect/>
          </a:stretch>
        </p:blipFill>
        <p:spPr>
          <a:xfrm>
            <a:off x="4398983" y="3581400"/>
            <a:ext cx="4282309" cy="3056910"/>
          </a:xfrm>
          <a:prstGeom prst="rect">
            <a:avLst/>
          </a:prstGeom>
        </p:spPr>
      </p:pic>
      <p:pic>
        <p:nvPicPr>
          <p:cNvPr id="7" name="Picture 6"/>
          <p:cNvPicPr>
            <a:picLocks noChangeAspect="1"/>
          </p:cNvPicPr>
          <p:nvPr/>
        </p:nvPicPr>
        <p:blipFill>
          <a:blip r:embed="rId4"/>
          <a:stretch>
            <a:fillRect/>
          </a:stretch>
        </p:blipFill>
        <p:spPr>
          <a:xfrm>
            <a:off x="457199" y="4170004"/>
            <a:ext cx="3702459" cy="2468306"/>
          </a:xfrm>
          <a:prstGeom prst="rect">
            <a:avLst/>
          </a:prstGeom>
        </p:spPr>
      </p:pic>
      <p:pic>
        <p:nvPicPr>
          <p:cNvPr id="8" name="Picture 7"/>
          <p:cNvPicPr>
            <a:picLocks noChangeAspect="1"/>
          </p:cNvPicPr>
          <p:nvPr/>
        </p:nvPicPr>
        <p:blipFill>
          <a:blip r:embed="rId5"/>
          <a:stretch>
            <a:fillRect/>
          </a:stretch>
        </p:blipFill>
        <p:spPr>
          <a:xfrm>
            <a:off x="4398983" y="1828800"/>
            <a:ext cx="4109693" cy="1650479"/>
          </a:xfrm>
          <a:prstGeom prst="rect">
            <a:avLst/>
          </a:prstGeom>
        </p:spPr>
      </p:pic>
      <p:pic>
        <p:nvPicPr>
          <p:cNvPr id="9" name="Picture 8"/>
          <p:cNvPicPr>
            <a:picLocks noChangeAspect="1"/>
          </p:cNvPicPr>
          <p:nvPr/>
        </p:nvPicPr>
        <p:blipFill>
          <a:blip r:embed="rId6"/>
          <a:stretch>
            <a:fillRect/>
          </a:stretch>
        </p:blipFill>
        <p:spPr>
          <a:xfrm>
            <a:off x="283851" y="2048885"/>
            <a:ext cx="3875808" cy="1947862"/>
          </a:xfrm>
          <a:prstGeom prst="rect">
            <a:avLst/>
          </a:prstGeom>
        </p:spPr>
      </p:pic>
    </p:spTree>
    <p:extLst>
      <p:ext uri="{BB962C8B-B14F-4D97-AF65-F5344CB8AC3E}">
        <p14:creationId xmlns:p14="http://schemas.microsoft.com/office/powerpoint/2010/main" val="1559497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1000" y="457200"/>
            <a:ext cx="8380475" cy="5586984"/>
          </a:xfrm>
        </p:spPr>
      </p:pic>
    </p:spTree>
    <p:extLst>
      <p:ext uri="{BB962C8B-B14F-4D97-AF65-F5344CB8AC3E}">
        <p14:creationId xmlns:p14="http://schemas.microsoft.com/office/powerpoint/2010/main" val="1250627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fontScale="62500" lnSpcReduction="20000"/>
          </a:bodyPr>
          <a:lstStyle/>
          <a:p>
            <a:r>
              <a:rPr lang="en-US" dirty="0" smtClean="0"/>
              <a:t>Summer 2016: </a:t>
            </a:r>
          </a:p>
          <a:p>
            <a:pPr lvl="1"/>
            <a:r>
              <a:rPr lang="en-US" dirty="0" smtClean="0"/>
              <a:t>Mayor and City Council set direction for budget (public)</a:t>
            </a:r>
          </a:p>
          <a:p>
            <a:pPr lvl="1"/>
            <a:r>
              <a:rPr lang="en-US" dirty="0" smtClean="0"/>
              <a:t>City staff develop the budget (behind the scene)</a:t>
            </a:r>
          </a:p>
          <a:p>
            <a:pPr marL="393192" lvl="1" indent="0">
              <a:buNone/>
            </a:pPr>
            <a:endParaRPr lang="en-US" dirty="0" smtClean="0"/>
          </a:p>
          <a:p>
            <a:endParaRPr lang="en-US" dirty="0" smtClean="0"/>
          </a:p>
          <a:p>
            <a:r>
              <a:rPr lang="en-US" dirty="0" smtClean="0"/>
              <a:t>December 1: Executive Committee meets to discuss long-term fiscal plan (revenue tools) </a:t>
            </a:r>
            <a:r>
              <a:rPr lang="en-US" b="1" dirty="0" smtClean="0"/>
              <a:t>Public can make deputations (short presentation) to the committee.</a:t>
            </a:r>
          </a:p>
          <a:p>
            <a:r>
              <a:rPr lang="en-US" dirty="0" smtClean="0"/>
              <a:t>December 2: Public launch of the staff recommended (draft) budget</a:t>
            </a:r>
          </a:p>
          <a:p>
            <a:r>
              <a:rPr lang="en-US" dirty="0" smtClean="0"/>
              <a:t>Mid-December: SPT to host city budget forums</a:t>
            </a:r>
          </a:p>
          <a:p>
            <a:r>
              <a:rPr lang="en-US" dirty="0" smtClean="0"/>
              <a:t>December-February: City </a:t>
            </a:r>
            <a:r>
              <a:rPr lang="en-US" dirty="0" err="1" smtClean="0"/>
              <a:t>Councillors</a:t>
            </a:r>
            <a:r>
              <a:rPr lang="en-US" dirty="0" smtClean="0"/>
              <a:t> hold budget town halls for community members</a:t>
            </a:r>
          </a:p>
          <a:p>
            <a:r>
              <a:rPr lang="en-US" dirty="0" smtClean="0"/>
              <a:t>December 16, 19, 20, 21: Budget Committee reviews the budget</a:t>
            </a:r>
          </a:p>
          <a:p>
            <a:r>
              <a:rPr lang="en-US" b="1" dirty="0" smtClean="0"/>
              <a:t>January 5, 9, 10: Members of the public make presentations (deputations) to the Budget Committee</a:t>
            </a:r>
          </a:p>
          <a:p>
            <a:r>
              <a:rPr lang="en-US" dirty="0" smtClean="0"/>
              <a:t>January 12, 24: Budget Committee makes its budget recommendations</a:t>
            </a:r>
          </a:p>
          <a:p>
            <a:r>
              <a:rPr lang="en-US" dirty="0" smtClean="0"/>
              <a:t>February 7: Executive Committee reviews the budget, makes its recommendations</a:t>
            </a:r>
          </a:p>
          <a:p>
            <a:r>
              <a:rPr lang="en-US" dirty="0" smtClean="0"/>
              <a:t>February 15 &amp; 16: Toronto City Council makes final decisions about the budget</a:t>
            </a:r>
          </a:p>
          <a:p>
            <a:endParaRPr lang="en-US" dirty="0"/>
          </a:p>
        </p:txBody>
      </p:sp>
      <p:sp>
        <p:nvSpPr>
          <p:cNvPr id="3" name="Title 2"/>
          <p:cNvSpPr>
            <a:spLocks noGrp="1"/>
          </p:cNvSpPr>
          <p:nvPr>
            <p:ph type="title"/>
          </p:nvPr>
        </p:nvSpPr>
        <p:spPr/>
        <p:txBody>
          <a:bodyPr/>
          <a:lstStyle/>
          <a:p>
            <a:r>
              <a:rPr lang="en-US" dirty="0" smtClean="0"/>
              <a:t>Budget Process &amp; Key Dates</a:t>
            </a:r>
            <a:endParaRPr lang="en-US" dirty="0"/>
          </a:p>
        </p:txBody>
      </p:sp>
    </p:spTree>
    <p:extLst>
      <p:ext uri="{BB962C8B-B14F-4D97-AF65-F5344CB8AC3E}">
        <p14:creationId xmlns:p14="http://schemas.microsoft.com/office/powerpoint/2010/main" val="40146099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109728" indent="0">
              <a:buNone/>
            </a:pPr>
            <a:r>
              <a:rPr lang="en-CA" dirty="0" smtClean="0"/>
              <a:t>• </a:t>
            </a:r>
            <a:r>
              <a:rPr lang="en-CA" dirty="0"/>
              <a:t>Housing Opportunities Toronto: An Affordable Housing Action Plan, 2010-2020 • Housing Stability Service Planning Framework • Infrastructure and Service Improvement Plan for the Emergency Shelter System • Mayor’s Task Force on Toronto Community Housing • George Street Revitalization </a:t>
            </a:r>
            <a:endParaRPr lang="en-CA" dirty="0" smtClean="0"/>
          </a:p>
          <a:p>
            <a:pPr marL="109728" indent="0">
              <a:buNone/>
            </a:pPr>
            <a:r>
              <a:rPr lang="en-CA" sz="2400" dirty="0" smtClean="0">
                <a:solidFill>
                  <a:prstClr val="black"/>
                </a:solidFill>
              </a:rPr>
              <a:t>•</a:t>
            </a:r>
            <a:r>
              <a:rPr lang="en-CA" sz="4400" b="1" dirty="0" smtClean="0">
                <a:solidFill>
                  <a:srgbClr val="7030A0"/>
                </a:solidFill>
              </a:rPr>
              <a:t>TO </a:t>
            </a:r>
            <a:r>
              <a:rPr lang="en-CA" sz="4400" b="1" dirty="0">
                <a:solidFill>
                  <a:srgbClr val="7030A0"/>
                </a:solidFill>
              </a:rPr>
              <a:t>Prosperity: Toronto Poverty Reduction Strategy </a:t>
            </a:r>
            <a:r>
              <a:rPr lang="en-CA" sz="4400" b="1" dirty="0" smtClean="0">
                <a:solidFill>
                  <a:srgbClr val="7030A0"/>
                </a:solidFill>
              </a:rPr>
              <a:t>   </a:t>
            </a:r>
          </a:p>
          <a:p>
            <a:pPr marL="109728" indent="0">
              <a:buNone/>
            </a:pPr>
            <a:r>
              <a:rPr lang="en-CA" dirty="0" smtClean="0"/>
              <a:t>• </a:t>
            </a:r>
            <a:r>
              <a:rPr lang="en-CA" dirty="0"/>
              <a:t>Toronto Public Health Strategic Plan, 2015-2019: A Healthy City for All • </a:t>
            </a:r>
            <a:r>
              <a:rPr lang="en-CA" dirty="0" smtClean="0"/>
              <a:t>TTC </a:t>
            </a:r>
            <a:r>
              <a:rPr lang="en-CA" dirty="0"/>
              <a:t>Improvements • </a:t>
            </a:r>
            <a:r>
              <a:rPr lang="en-CA" dirty="0" err="1" smtClean="0"/>
              <a:t>SmartTrack</a:t>
            </a:r>
            <a:r>
              <a:rPr lang="en-CA" dirty="0" smtClean="0"/>
              <a:t> </a:t>
            </a:r>
            <a:r>
              <a:rPr lang="en-CA" dirty="0"/>
              <a:t>• </a:t>
            </a:r>
            <a:r>
              <a:rPr lang="en-CA" dirty="0" smtClean="0"/>
              <a:t>Rail Deck Park </a:t>
            </a:r>
            <a:r>
              <a:rPr lang="en-CA" dirty="0"/>
              <a:t>• </a:t>
            </a:r>
            <a:r>
              <a:rPr lang="en-CA" sz="4400" b="1" dirty="0">
                <a:solidFill>
                  <a:srgbClr val="7030A0"/>
                </a:solidFill>
              </a:rPr>
              <a:t>Toronto </a:t>
            </a:r>
            <a:r>
              <a:rPr lang="en-CA" sz="4400" b="1" dirty="0">
                <a:solidFill>
                  <a:srgbClr val="7030A0"/>
                </a:solidFill>
              </a:rPr>
              <a:t>Middle Childhood Strategy </a:t>
            </a:r>
            <a:r>
              <a:rPr lang="en-CA" dirty="0" smtClean="0"/>
              <a:t>• </a:t>
            </a:r>
            <a:r>
              <a:rPr lang="en-CA" dirty="0"/>
              <a:t>Parks Plan 2013-2017 </a:t>
            </a:r>
            <a:r>
              <a:rPr lang="en-CA" dirty="0" smtClean="0"/>
              <a:t>• </a:t>
            </a:r>
            <a:r>
              <a:rPr lang="en-CA" dirty="0"/>
              <a:t>Parks and Recreation Facility Master Plan </a:t>
            </a:r>
            <a:r>
              <a:rPr lang="en-CA" dirty="0" smtClean="0"/>
              <a:t>• </a:t>
            </a:r>
            <a:r>
              <a:rPr lang="en-CA" dirty="0"/>
              <a:t>Toronto Children’s Services Service Plan: 2015-2019 </a:t>
            </a:r>
            <a:r>
              <a:rPr lang="en-CA" dirty="0" smtClean="0"/>
              <a:t>• </a:t>
            </a:r>
            <a:r>
              <a:rPr lang="en-CA" dirty="0"/>
              <a:t>“Working as One” Workforce Development Strategy • </a:t>
            </a:r>
            <a:r>
              <a:rPr lang="en-CA" dirty="0" smtClean="0"/>
              <a:t>Youth </a:t>
            </a:r>
            <a:r>
              <a:rPr lang="en-CA" dirty="0"/>
              <a:t>Employment Action Plan </a:t>
            </a:r>
            <a:r>
              <a:rPr lang="en-CA" dirty="0" smtClean="0"/>
              <a:t>• </a:t>
            </a:r>
            <a:r>
              <a:rPr lang="en-CA" dirty="0"/>
              <a:t>Toronto Strong Neighbourhoods Strategy 2020 • Social Development Strategy • Seniors Strategy • Newcomers Strategy • Youth Equity Strategy</a:t>
            </a:r>
            <a:endParaRPr lang="en-US" dirty="0" smtClean="0"/>
          </a:p>
        </p:txBody>
      </p:sp>
      <p:sp>
        <p:nvSpPr>
          <p:cNvPr id="3" name="Title 2"/>
          <p:cNvSpPr>
            <a:spLocks noGrp="1"/>
          </p:cNvSpPr>
          <p:nvPr>
            <p:ph type="title"/>
          </p:nvPr>
        </p:nvSpPr>
        <p:spPr/>
        <p:txBody>
          <a:bodyPr>
            <a:normAutofit/>
          </a:bodyPr>
          <a:lstStyle/>
          <a:p>
            <a:r>
              <a:rPr lang="en-US" dirty="0" smtClean="0"/>
              <a:t>City Plans &amp; Strategies</a:t>
            </a:r>
            <a:endParaRPr lang="en-US" dirty="0"/>
          </a:p>
        </p:txBody>
      </p:sp>
    </p:spTree>
    <p:extLst>
      <p:ext uri="{BB962C8B-B14F-4D97-AF65-F5344CB8AC3E}">
        <p14:creationId xmlns:p14="http://schemas.microsoft.com/office/powerpoint/2010/main" val="2219268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Over the past 6 six years:</a:t>
            </a:r>
          </a:p>
          <a:p>
            <a:pPr lvl="1"/>
            <a:r>
              <a:rPr lang="en-US" dirty="0" smtClean="0"/>
              <a:t>Property taxes decreased by 5% </a:t>
            </a:r>
          </a:p>
          <a:p>
            <a:pPr lvl="1"/>
            <a:r>
              <a:rPr lang="en-US" dirty="0" smtClean="0"/>
              <a:t>$60 vehicle registration tax eliminated while TTC fares increased by more than 18%</a:t>
            </a:r>
          </a:p>
          <a:p>
            <a:pPr lvl="1"/>
            <a:r>
              <a:rPr lang="en-US" dirty="0" smtClean="0"/>
              <a:t>User fees increased by 9% </a:t>
            </a:r>
          </a:p>
          <a:p>
            <a:pPr lvl="1"/>
            <a:r>
              <a:rPr lang="en-US" dirty="0" smtClean="0"/>
              <a:t>8.9% cut to services </a:t>
            </a:r>
            <a:endParaRPr lang="en-US" dirty="0"/>
          </a:p>
        </p:txBody>
      </p:sp>
      <p:sp>
        <p:nvSpPr>
          <p:cNvPr id="3" name="Title 2"/>
          <p:cNvSpPr>
            <a:spLocks noGrp="1"/>
          </p:cNvSpPr>
          <p:nvPr>
            <p:ph type="title"/>
          </p:nvPr>
        </p:nvSpPr>
        <p:spPr/>
        <p:txBody>
          <a:bodyPr/>
          <a:lstStyle/>
          <a:p>
            <a:r>
              <a:rPr lang="en-US" dirty="0" smtClean="0"/>
              <a:t>Fairness Gap Widens</a:t>
            </a:r>
            <a:endParaRPr lang="en-US" dirty="0"/>
          </a:p>
        </p:txBody>
      </p:sp>
    </p:spTree>
    <p:extLst>
      <p:ext uri="{BB962C8B-B14F-4D97-AF65-F5344CB8AC3E}">
        <p14:creationId xmlns:p14="http://schemas.microsoft.com/office/powerpoint/2010/main" val="1613721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257800"/>
          </a:xfrm>
        </p:spPr>
        <p:txBody>
          <a:bodyPr>
            <a:normAutofit/>
          </a:bodyPr>
          <a:lstStyle/>
          <a:p>
            <a:r>
              <a:rPr lang="en-US" dirty="0" smtClean="0"/>
              <a:t>City Council voted to direct City staff to:</a:t>
            </a:r>
          </a:p>
          <a:p>
            <a:pPr lvl="1"/>
            <a:r>
              <a:rPr lang="en-US" dirty="0" smtClean="0"/>
              <a:t>Cut their budgets by 2.6% below the 2016 approved budget</a:t>
            </a:r>
          </a:p>
          <a:p>
            <a:pPr lvl="1"/>
            <a:r>
              <a:rPr lang="en-US" dirty="0" smtClean="0"/>
              <a:t>Keep residential property taxes at or below inflation</a:t>
            </a:r>
          </a:p>
          <a:p>
            <a:pPr lvl="1"/>
            <a:r>
              <a:rPr lang="en-US" dirty="0" smtClean="0"/>
              <a:t>Find “efficiencies”</a:t>
            </a:r>
          </a:p>
          <a:p>
            <a:pPr lvl="1"/>
            <a:r>
              <a:rPr lang="en-US" dirty="0" smtClean="0"/>
              <a:t>Maximize user fee revenue up to full cost recovery</a:t>
            </a:r>
          </a:p>
          <a:p>
            <a:pPr lvl="1"/>
            <a:r>
              <a:rPr lang="en-US" dirty="0" smtClean="0"/>
              <a:t>Pay for any new or enhanced services within existing budgets</a:t>
            </a:r>
          </a:p>
          <a:p>
            <a:pPr lvl="1"/>
            <a:endParaRPr lang="en-US" dirty="0" smtClean="0"/>
          </a:p>
          <a:p>
            <a:r>
              <a:rPr lang="en-US" dirty="0" smtClean="0"/>
              <a:t>It’s more than a 2.6% cut – budgets also have to cover the increased cost of services due to inflation</a:t>
            </a:r>
          </a:p>
          <a:p>
            <a:endParaRPr lang="en-US" dirty="0"/>
          </a:p>
        </p:txBody>
      </p:sp>
      <p:sp>
        <p:nvSpPr>
          <p:cNvPr id="3" name="Title 2"/>
          <p:cNvSpPr>
            <a:spLocks noGrp="1"/>
          </p:cNvSpPr>
          <p:nvPr>
            <p:ph type="title"/>
          </p:nvPr>
        </p:nvSpPr>
        <p:spPr/>
        <p:txBody>
          <a:bodyPr/>
          <a:lstStyle/>
          <a:p>
            <a:r>
              <a:rPr lang="en-US" dirty="0" smtClean="0"/>
              <a:t>Budget News</a:t>
            </a:r>
            <a:endParaRPr lang="en-US" dirty="0"/>
          </a:p>
        </p:txBody>
      </p:sp>
    </p:spTree>
    <p:extLst>
      <p:ext uri="{BB962C8B-B14F-4D97-AF65-F5344CB8AC3E}">
        <p14:creationId xmlns:p14="http://schemas.microsoft.com/office/powerpoint/2010/main" val="2011801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6019800"/>
          </a:xfrm>
        </p:spPr>
        <p:txBody>
          <a:bodyPr>
            <a:normAutofit fontScale="70000" lnSpcReduction="20000"/>
          </a:bodyPr>
          <a:lstStyle/>
          <a:p>
            <a:r>
              <a:rPr lang="en-US" dirty="0" smtClean="0"/>
              <a:t>What do we know about the cuts so far?</a:t>
            </a:r>
          </a:p>
          <a:p>
            <a:pPr lvl="1"/>
            <a:endParaRPr lang="en-US" dirty="0" smtClean="0"/>
          </a:p>
          <a:p>
            <a:pPr lvl="1"/>
            <a:r>
              <a:rPr lang="en-US" dirty="0" smtClean="0"/>
              <a:t>Public Health - Medical Officer of Health identified options for reaching 2.6% cut – student nutrition programs – Board of Health voted against making this cut</a:t>
            </a:r>
          </a:p>
          <a:p>
            <a:pPr lvl="1"/>
            <a:endParaRPr lang="en-US" dirty="0" smtClean="0"/>
          </a:p>
          <a:p>
            <a:pPr lvl="1"/>
            <a:r>
              <a:rPr lang="en-US" dirty="0" smtClean="0"/>
              <a:t>TTC – a 2.6% cut = $15.9 million, but they already need an additional $190 million to maintain services and implement Council-directed service improvements</a:t>
            </a:r>
          </a:p>
          <a:p>
            <a:pPr lvl="1"/>
            <a:r>
              <a:rPr lang="en-US" dirty="0" smtClean="0"/>
              <a:t>Increase fares, cut services = ridership loss and reduced revenue </a:t>
            </a:r>
          </a:p>
          <a:p>
            <a:pPr lvl="1"/>
            <a:endParaRPr lang="en-US" dirty="0"/>
          </a:p>
          <a:p>
            <a:pPr lvl="1"/>
            <a:r>
              <a:rPr lang="en-US" dirty="0" smtClean="0"/>
              <a:t>Police – taskforce recommends $100 million cut over 3 years; budget request shows a $2 million reduction over the 2016 approved budget, 0.199% cut. An additional $24 million cut would be needed to meet the 2.6</a:t>
            </a:r>
            <a:r>
              <a:rPr lang="en-US" smtClean="0"/>
              <a:t>% reduction</a:t>
            </a:r>
            <a:endParaRPr lang="en-US" dirty="0" smtClean="0"/>
          </a:p>
          <a:p>
            <a:pPr lvl="1"/>
            <a:endParaRPr lang="en-US" dirty="0"/>
          </a:p>
          <a:p>
            <a:pPr lvl="1"/>
            <a:r>
              <a:rPr lang="en-US" dirty="0" smtClean="0"/>
              <a:t>Toronto Public Library - requesting an additional 0.9% above the 2016 approved budget</a:t>
            </a:r>
          </a:p>
          <a:p>
            <a:pPr lvl="1"/>
            <a:endParaRPr lang="en-US" dirty="0" smtClean="0"/>
          </a:p>
          <a:p>
            <a:pPr lvl="1"/>
            <a:r>
              <a:rPr lang="en-US" dirty="0" smtClean="0"/>
              <a:t>Toronto Community Housing – CEO says a 2.6% cut would force the city to close units, cancel service improvements for tenants recommended by mayor’s own taskforce</a:t>
            </a:r>
          </a:p>
          <a:p>
            <a:pPr lvl="1"/>
            <a:endParaRPr lang="en-US" dirty="0" smtClean="0"/>
          </a:p>
          <a:p>
            <a:pPr lvl="1"/>
            <a:r>
              <a:rPr lang="en-US" dirty="0" smtClean="0"/>
              <a:t>Worries about shelters and community grants</a:t>
            </a:r>
          </a:p>
          <a:p>
            <a:pPr lvl="1"/>
            <a:r>
              <a:rPr lang="en-US" dirty="0" smtClean="0"/>
              <a:t>Watch for recreation user fee increases</a:t>
            </a:r>
          </a:p>
          <a:p>
            <a:pPr lvl="1"/>
            <a:endParaRPr lang="en-US" dirty="0" smtClean="0"/>
          </a:p>
          <a:p>
            <a:endParaRPr lang="en-US" dirty="0" smtClean="0"/>
          </a:p>
          <a:p>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228165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normAutofit/>
          </a:bodyPr>
          <a:lstStyle/>
          <a:p>
            <a:r>
              <a:rPr lang="en-US" dirty="0"/>
              <a:t>Some </a:t>
            </a:r>
            <a:r>
              <a:rPr lang="en-US" dirty="0" err="1"/>
              <a:t>Councillors</a:t>
            </a:r>
            <a:r>
              <a:rPr lang="en-US" dirty="0"/>
              <a:t> tried to change the motion to protect communities </a:t>
            </a:r>
          </a:p>
          <a:p>
            <a:pPr lvl="1"/>
            <a:r>
              <a:rPr lang="en-US" dirty="0"/>
              <a:t>Maximize user fee revenue only if it </a:t>
            </a:r>
            <a:r>
              <a:rPr lang="en-US" dirty="0" smtClean="0"/>
              <a:t>is consistent </a:t>
            </a:r>
            <a:r>
              <a:rPr lang="en-US" dirty="0"/>
              <a:t>with the City’s Poverty Reduction Strategy</a:t>
            </a:r>
          </a:p>
          <a:p>
            <a:pPr lvl="1"/>
            <a:r>
              <a:rPr lang="en-US" dirty="0"/>
              <a:t>Avoid TTC fare increases above the rate of inflation</a:t>
            </a:r>
          </a:p>
          <a:p>
            <a:pPr lvl="1"/>
            <a:r>
              <a:rPr lang="en-US" dirty="0"/>
              <a:t>Avoid cuts to </a:t>
            </a:r>
            <a:r>
              <a:rPr lang="en-US" dirty="0" smtClean="0"/>
              <a:t>TTC </a:t>
            </a:r>
            <a:r>
              <a:rPr lang="en-US" dirty="0"/>
              <a:t>bus, streetcar, Scarborough RT, subway routes</a:t>
            </a:r>
          </a:p>
          <a:p>
            <a:pPr lvl="1"/>
            <a:r>
              <a:rPr lang="en-US" dirty="0"/>
              <a:t>Avoid impacting the quality of life of TCHC tenants</a:t>
            </a:r>
          </a:p>
          <a:p>
            <a:pPr lvl="1"/>
            <a:r>
              <a:rPr lang="en-US" dirty="0"/>
              <a:t>Avoid the reduction of the 200 new child care spaces approved in 2016</a:t>
            </a:r>
          </a:p>
          <a:p>
            <a:pPr lvl="1"/>
            <a:r>
              <a:rPr lang="en-US" dirty="0"/>
              <a:t>Have a slightly higher property tax increase (3.4%) to reduce </a:t>
            </a:r>
            <a:r>
              <a:rPr lang="en-US" dirty="0" smtClean="0"/>
              <a:t>cuts to services</a:t>
            </a:r>
          </a:p>
          <a:p>
            <a:r>
              <a:rPr lang="en-US" dirty="0" smtClean="0"/>
              <a:t>BUT … a majority of City Council voted against these protections</a:t>
            </a:r>
          </a:p>
          <a:p>
            <a:pPr lvl="1"/>
            <a:endParaRPr lang="en-US" dirty="0"/>
          </a:p>
          <a:p>
            <a:endParaRPr lang="en-US" dirty="0"/>
          </a:p>
        </p:txBody>
      </p:sp>
    </p:spTree>
    <p:extLst>
      <p:ext uri="{BB962C8B-B14F-4D97-AF65-F5344CB8AC3E}">
        <p14:creationId xmlns:p14="http://schemas.microsoft.com/office/powerpoint/2010/main" val="13012464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680</TotalTime>
  <Words>3446</Words>
  <Application>Microsoft Office PowerPoint</Application>
  <PresentationFormat>On-screen Show (4:3)</PresentationFormat>
  <Paragraphs>149</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Concourse</vt:lpstr>
      <vt:lpstr>2017 City Budget </vt:lpstr>
      <vt:lpstr>Why the City Budget Matters</vt:lpstr>
      <vt:lpstr>PowerPoint Presentation</vt:lpstr>
      <vt:lpstr>Budget Process &amp; Key Dates</vt:lpstr>
      <vt:lpstr>City Plans &amp; Strategies</vt:lpstr>
      <vt:lpstr>Fairness Gap Widens</vt:lpstr>
      <vt:lpstr>Budget News</vt:lpstr>
      <vt:lpstr>PowerPoint Presentation</vt:lpstr>
      <vt:lpstr>PowerPoint Presentation</vt:lpstr>
      <vt:lpstr>What could the cuts mean?</vt:lpstr>
      <vt:lpstr>Another Budget is Possible</vt:lpstr>
      <vt:lpstr>Get Involved! Have Your Say!</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City Budget  – Key Dates</dc:title>
  <dc:creator>Beth Wilson</dc:creator>
  <cp:lastModifiedBy>Sharma Queiser</cp:lastModifiedBy>
  <cp:revision>60</cp:revision>
  <cp:lastPrinted>2016-09-27T22:02:50Z</cp:lastPrinted>
  <dcterms:created xsi:type="dcterms:W3CDTF">2012-10-29T15:58:43Z</dcterms:created>
  <dcterms:modified xsi:type="dcterms:W3CDTF">2016-10-21T12:39:20Z</dcterms:modified>
</cp:coreProperties>
</file>